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sldIdLst>
    <p:sldId id="257" r:id="rId3"/>
    <p:sldId id="263" r:id="rId4"/>
    <p:sldId id="258" r:id="rId5"/>
    <p:sldId id="264" r:id="rId6"/>
    <p:sldId id="259" r:id="rId7"/>
    <p:sldId id="260" r:id="rId8"/>
    <p:sldId id="265" r:id="rId9"/>
    <p:sldId id="261" r:id="rId10"/>
    <p:sldId id="266"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2" d="100"/>
          <a:sy n="102" d="100"/>
        </p:scale>
        <p:origin x="348"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422307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44956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12489881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1014920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5403582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01622A8-5537-47EA-BBBA-0D0B3DBE3BC6}" type="datetimeFigureOut">
              <a:rPr lang="en-IN" smtClean="0"/>
              <a:t>22-04-2024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5564481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01622A8-5537-47EA-BBBA-0D0B3DBE3BC6}" type="datetimeFigureOut">
              <a:rPr lang="en-IN" smtClean="0"/>
              <a:t>22-04-2024</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6767998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839136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8741443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CF4BE366-8DE8-471D-AB2F-50BC56062446}"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079109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353570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5782724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217733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3767517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1622A8-5537-47EA-BBBA-0D0B3DBE3BC6}" type="datetimeFigureOut">
              <a:rPr lang="en-IN" smtClean="0"/>
              <a:t>22-04-2024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4BE366-8DE8-471D-AB2F-50BC56062446}"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94347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1622A8-5537-47EA-BBBA-0D0B3DBE3BC6}" type="datetimeFigureOut">
              <a:rPr lang="en-IN" smtClean="0"/>
              <a:t>22-04-2024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F4BE366-8DE8-471D-AB2F-50BC56062446}"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23524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622A8-5537-47EA-BBBA-0D0B3DBE3BC6}" type="datetimeFigureOut">
              <a:rPr lang="en-IN" smtClean="0"/>
              <a:t>22-04-2024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749430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93357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18214944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11256325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52596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9701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4048951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10448957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529242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7682588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0686993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1622A8-5537-47EA-BBBA-0D0B3DBE3BC6}" type="datetimeFigureOut">
              <a:rPr lang="en-IN" smtClean="0"/>
              <a:t>22-04-2024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4BE366-8DE8-471D-AB2F-50BC56062446}"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9359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34904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1622A8-5537-47EA-BBBA-0D0B3DBE3BC6}" type="datetimeFigureOut">
              <a:rPr lang="en-IN" smtClean="0"/>
              <a:t>22-04-2024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2828749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1622A8-5537-47EA-BBBA-0D0B3DBE3BC6}" type="datetimeFigureOut">
              <a:rPr lang="en-IN" smtClean="0"/>
              <a:t>22-04-2024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647836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622A8-5537-47EA-BBBA-0D0B3DBE3BC6}" type="datetimeFigureOut">
              <a:rPr lang="en-IN" smtClean="0"/>
              <a:t>22-04-2024</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009211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045015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01622A8-5537-47EA-BBBA-0D0B3DBE3BC6}" type="datetimeFigureOut">
              <a:rPr lang="en-IN" smtClean="0"/>
              <a:t>22-04-2024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F4BE366-8DE8-471D-AB2F-50BC56062446}" type="slidenum">
              <a:rPr lang="en-IN" smtClean="0"/>
              <a:t>‹#›</a:t>
            </a:fld>
            <a:endParaRPr lang="en-IN"/>
          </a:p>
        </p:txBody>
      </p:sp>
    </p:spTree>
    <p:extLst>
      <p:ext uri="{BB962C8B-B14F-4D97-AF65-F5344CB8AC3E}">
        <p14:creationId xmlns:p14="http://schemas.microsoft.com/office/powerpoint/2010/main" val="3198539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5.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4.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01622A8-5537-47EA-BBBA-0D0B3DBE3BC6}" type="datetimeFigureOut">
              <a:rPr lang="en-IN" smtClean="0"/>
              <a:t>22-04-2024</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CF4BE366-8DE8-471D-AB2F-50BC56062446}" type="slidenum">
              <a:rPr lang="en-IN" smtClean="0"/>
              <a:t>‹#›</a:t>
            </a:fld>
            <a:endParaRPr lang="en-IN"/>
          </a:p>
        </p:txBody>
      </p:sp>
    </p:spTree>
    <p:extLst>
      <p:ext uri="{BB962C8B-B14F-4D97-AF65-F5344CB8AC3E}">
        <p14:creationId xmlns:p14="http://schemas.microsoft.com/office/powerpoint/2010/main" val="11050207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01622A8-5537-47EA-BBBA-0D0B3DBE3BC6}" type="datetimeFigureOut">
              <a:rPr lang="en-IN" smtClean="0"/>
              <a:t>22-04-2024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F4BE366-8DE8-471D-AB2F-50BC56062446}" type="slidenum">
              <a:rPr lang="en-IN" smtClean="0"/>
              <a:t>‹#›</a:t>
            </a:fld>
            <a:endParaRPr lang="en-IN"/>
          </a:p>
        </p:txBody>
      </p:sp>
    </p:spTree>
    <p:extLst>
      <p:ext uri="{BB962C8B-B14F-4D97-AF65-F5344CB8AC3E}">
        <p14:creationId xmlns:p14="http://schemas.microsoft.com/office/powerpoint/2010/main" val="313427044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Cascadia Code" panose="020B0609020000020004" pitchFamily="49" charset="0"/>
                <a:ea typeface="Cascadia Code" panose="020B0609020000020004" pitchFamily="49" charset="0"/>
                <a:cs typeface="Cascadia Code" panose="020B0609020000020004" pitchFamily="49" charset="0"/>
              </a:rPr>
              <a:t>NESC</a:t>
            </a:r>
            <a:endParaRPr lang="en-IN"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 name="Subtitle 2"/>
          <p:cNvSpPr>
            <a:spLocks noGrp="1"/>
          </p:cNvSpPr>
          <p:nvPr>
            <p:ph type="subTitle" idx="1"/>
          </p:nvPr>
        </p:nvSpPr>
        <p:spPr/>
        <p:txBody>
          <a:bodyPr>
            <a:normAutofit lnSpcReduction="10000"/>
          </a:bodyPr>
          <a:lstStyle/>
          <a:p>
            <a:r>
              <a:rPr lang="en-US" dirty="0">
                <a:latin typeface="Cascadia Code" panose="020B0609020000020004" pitchFamily="49" charset="0"/>
                <a:ea typeface="Cascadia Code" panose="020B0609020000020004" pitchFamily="49" charset="0"/>
                <a:cs typeface="Cascadia Code" panose="020B0609020000020004" pitchFamily="49" charset="0"/>
              </a:rPr>
              <a:t>Newly Encapsulated Screens</a:t>
            </a:r>
          </a:p>
          <a:p>
            <a:endParaRPr lang="en-US" dirty="0">
              <a:latin typeface="Cascadia Code" panose="020B0609020000020004" pitchFamily="49" charset="0"/>
              <a:ea typeface="Cascadia Code" panose="020B0609020000020004" pitchFamily="49" charset="0"/>
              <a:cs typeface="Cascadia Code" panose="020B0609020000020004" pitchFamily="49" charset="0"/>
            </a:endParaRPr>
          </a:p>
          <a:p>
            <a:r>
              <a:rPr lang="en-US" dirty="0">
                <a:latin typeface="Cascadia Code" panose="020B0609020000020004" pitchFamily="49" charset="0"/>
                <a:ea typeface="Cascadia Code" panose="020B0609020000020004" pitchFamily="49" charset="0"/>
                <a:cs typeface="Cascadia Code" panose="020B0609020000020004" pitchFamily="49" charset="0"/>
              </a:rPr>
              <a:t>SUB_CODE: IED-001</a:t>
            </a:r>
            <a:endParaRPr lang="en-IN"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4" name="TextBox 3"/>
          <p:cNvSpPr txBox="1"/>
          <p:nvPr/>
        </p:nvSpPr>
        <p:spPr>
          <a:xfrm>
            <a:off x="7762685" y="5934670"/>
            <a:ext cx="4429315" cy="923330"/>
          </a:xfrm>
          <a:prstGeom prst="rect">
            <a:avLst/>
          </a:prstGeom>
          <a:noFill/>
        </p:spPr>
        <p:txBody>
          <a:bodyPr wrap="square" rtlCol="0">
            <a:spAutoFit/>
          </a:bodyPr>
          <a:lstStyle/>
          <a:p>
            <a:r>
              <a:rPr lang="en-US"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Naveen Kumar </a:t>
            </a:r>
            <a:r>
              <a:rPr lang="en-US" dirty="0" err="1">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Jha</a:t>
            </a:r>
            <a:r>
              <a:rPr lang="en-US"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 	2022518370</a:t>
            </a:r>
          </a:p>
          <a:p>
            <a:r>
              <a:rPr lang="en-US" dirty="0" err="1">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Aman</a:t>
            </a:r>
            <a:r>
              <a:rPr lang="en-US"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 Sinha		2022534811</a:t>
            </a:r>
          </a:p>
          <a:p>
            <a:r>
              <a:rPr lang="en-US" dirty="0" err="1">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Saumya</a:t>
            </a:r>
            <a:r>
              <a:rPr lang="en-US"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 </a:t>
            </a:r>
            <a:r>
              <a:rPr lang="en-US" dirty="0" err="1">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Suman</a:t>
            </a:r>
            <a:r>
              <a:rPr lang="en-US"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rPr>
              <a:t>		2022438521</a:t>
            </a:r>
            <a:endParaRPr lang="en-IN" dirty="0">
              <a:solidFill>
                <a:schemeClr val="tx1">
                  <a:lumMod val="65000"/>
                  <a:lumOff val="35000"/>
                </a:schemeClr>
              </a:solidFill>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3643030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5400" dirty="0">
                <a:latin typeface="Cascadia Code" panose="020B0609020000020004" pitchFamily="49" charset="0"/>
                <a:ea typeface="Cascadia Code" panose="020B0609020000020004" pitchFamily="49" charset="0"/>
                <a:cs typeface="Cascadia Code" panose="020B0609020000020004" pitchFamily="49" charset="0"/>
              </a:rPr>
              <a:t>Thank You</a:t>
            </a:r>
            <a:endParaRPr lang="en-IN" sz="5400" dirty="0">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9733814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Bookman Old Style" panose="02050604050505020204" pitchFamily="18" charset="0"/>
                <a:ea typeface="Cascadia Code" panose="020B0609020000020004" pitchFamily="49" charset="0"/>
                <a:cs typeface="Cascadia Code" panose="020B0609020000020004" pitchFamily="49" charset="0"/>
              </a:rPr>
              <a:t>Submitted to</a:t>
            </a:r>
            <a:endParaRPr lang="en-IN" dirty="0">
              <a:latin typeface="Bookman Old Style" panose="02050604050505020204" pitchFamily="18" charset="0"/>
              <a:ea typeface="Cascadia Code" panose="020B0609020000020004" pitchFamily="49" charset="0"/>
              <a:cs typeface="Cascadia Code" panose="020B0609020000020004" pitchFamily="49" charset="0"/>
            </a:endParaRPr>
          </a:p>
        </p:txBody>
      </p:sp>
      <p:sp>
        <p:nvSpPr>
          <p:cNvPr id="3" name="Subtitle 2"/>
          <p:cNvSpPr>
            <a:spLocks noGrp="1"/>
          </p:cNvSpPr>
          <p:nvPr>
            <p:ph type="subTitle" idx="1"/>
          </p:nvPr>
        </p:nvSpPr>
        <p:spPr/>
        <p:txBody>
          <a:bodyPr/>
          <a:lstStyle/>
          <a:p>
            <a:r>
              <a:rPr lang="en-US" dirty="0"/>
              <a:t>Dr. Nishant Gupta</a:t>
            </a:r>
            <a:endParaRPr lang="en-IN" dirty="0"/>
          </a:p>
        </p:txBody>
      </p:sp>
    </p:spTree>
    <p:extLst>
      <p:ext uri="{BB962C8B-B14F-4D97-AF65-F5344CB8AC3E}">
        <p14:creationId xmlns:p14="http://schemas.microsoft.com/office/powerpoint/2010/main" val="2710535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Rounded MT Bold" panose="020F0704030504030204" pitchFamily="34" charset="0"/>
                <a:ea typeface="Cascadia Code" panose="020B0609020000020004" pitchFamily="49" charset="0"/>
                <a:cs typeface="Cascadia Code" panose="020B0609020000020004" pitchFamily="49" charset="0"/>
              </a:rPr>
              <a:t>Abstract</a:t>
            </a:r>
            <a:endParaRPr lang="en-IN" dirty="0">
              <a:latin typeface="Arial Rounded MT Bold" panose="020F0704030504030204" pitchFamily="34" charset="0"/>
              <a:ea typeface="Cascadia Code" panose="020B0609020000020004" pitchFamily="49" charset="0"/>
              <a:cs typeface="Cascadia Code" panose="020B0609020000020004" pitchFamily="49" charset="0"/>
            </a:endParaRPr>
          </a:p>
        </p:txBody>
      </p:sp>
      <p:sp>
        <p:nvSpPr>
          <p:cNvPr id="3" name="Content Placeholder 2"/>
          <p:cNvSpPr>
            <a:spLocks noGrp="1"/>
          </p:cNvSpPr>
          <p:nvPr>
            <p:ph idx="1"/>
          </p:nvPr>
        </p:nvSpPr>
        <p:spPr>
          <a:xfrm>
            <a:off x="394636" y="2300438"/>
            <a:ext cx="11357810" cy="4557561"/>
          </a:xfrm>
        </p:spPr>
        <p:txBody>
          <a:bodyPr>
            <a:normAutofit fontScale="92500" lnSpcReduction="20000"/>
          </a:bodyPr>
          <a:lstStyle/>
          <a:p>
            <a:pPr marL="0" indent="0">
              <a:buNone/>
            </a:pPr>
            <a:r>
              <a:rPr lang="en-US" sz="1500" dirty="0">
                <a:latin typeface="Times New Roman" panose="02020603050405020304" pitchFamily="18" charset="0"/>
                <a:ea typeface="Cascadia Code" panose="020B0609020000020004" pitchFamily="49" charset="0"/>
                <a:cs typeface="Times New Roman" panose="02020603050405020304" pitchFamily="18" charset="0"/>
              </a:rPr>
              <a:t>The project is Titled as NESC, standing for Newly Encapsulated Screens. It aims to deliver the user wearing an helmet to display the output from a computer system with a camera to avoid collisions. The information displayed will be taken from the small computer running python scripts for object detection, trained from Tensorflow and using CV2, the execution of code will result in a real time object detection. One can train a model for incoming vehicles, lethal objects, unrecognized objects which can lead to a collision of user. The screen is to placed inside the helmet to provide an augmented reality environment that displays the incoming objects as lethal and warns users about its speed and various factors which can result in a collision.</a:t>
            </a:r>
            <a:br>
              <a:rPr lang="en-US" sz="1500" dirty="0">
                <a:latin typeface="Times New Roman" panose="02020603050405020304" pitchFamily="18" charset="0"/>
                <a:ea typeface="Cascadia Code" panose="020B0609020000020004" pitchFamily="49" charset="0"/>
                <a:cs typeface="Times New Roman" panose="02020603050405020304" pitchFamily="18" charset="0"/>
              </a:rPr>
            </a:br>
            <a:br>
              <a:rPr lang="en-US" sz="1500" dirty="0">
                <a:latin typeface="Times New Roman" panose="02020603050405020304" pitchFamily="18" charset="0"/>
                <a:ea typeface="Cascadia Code" panose="020B0609020000020004" pitchFamily="49" charset="0"/>
                <a:cs typeface="Times New Roman" panose="02020603050405020304" pitchFamily="18" charset="0"/>
              </a:rPr>
            </a:br>
            <a:r>
              <a:rPr lang="en-US" sz="1500" dirty="0">
                <a:latin typeface="Times New Roman" panose="02020603050405020304" pitchFamily="18" charset="0"/>
                <a:ea typeface="Cascadia Code" panose="020B0609020000020004" pitchFamily="49" charset="0"/>
                <a:cs typeface="Times New Roman" panose="02020603050405020304" pitchFamily="18" charset="0"/>
              </a:rPr>
              <a:t>One can work with a raspberry pi model or a mobile device (with camera) or a raspi-camera along with a VNC server either on a mobile device or on the raspberry pi to provide computation for the output. The output will be shown as objects circled in red for avoidance, yellow for dangerous and various colors representing users needs. The computation is done through python coding on the raspberry pi or simply using the VNC server on the android device to send information if internet connection is possible, else object detection is to be performed using the raspberry pi and raspi-camera to provide instantaneous responses.</a:t>
            </a:r>
            <a:br>
              <a:rPr lang="en-US" sz="1500" dirty="0">
                <a:latin typeface="Times New Roman" panose="02020603050405020304" pitchFamily="18" charset="0"/>
                <a:ea typeface="Cascadia Code" panose="020B0609020000020004" pitchFamily="49" charset="0"/>
                <a:cs typeface="Times New Roman" panose="02020603050405020304" pitchFamily="18" charset="0"/>
              </a:rPr>
            </a:br>
            <a:br>
              <a:rPr lang="en-US" sz="1500" dirty="0">
                <a:latin typeface="Times New Roman" panose="02020603050405020304" pitchFamily="18" charset="0"/>
                <a:ea typeface="Cascadia Code" panose="020B0609020000020004" pitchFamily="49" charset="0"/>
                <a:cs typeface="Times New Roman" panose="02020603050405020304" pitchFamily="18" charset="0"/>
              </a:rPr>
            </a:br>
            <a:r>
              <a:rPr lang="en-US" sz="1500" dirty="0">
                <a:latin typeface="Times New Roman" panose="02020603050405020304" pitchFamily="18" charset="0"/>
                <a:ea typeface="Cascadia Code" panose="020B0609020000020004" pitchFamily="49" charset="0"/>
                <a:cs typeface="Times New Roman" panose="02020603050405020304" pitchFamily="18" charset="0"/>
              </a:rPr>
              <a:t>Future improvement can include</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Eye tracking</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Smoother connection</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Long distance connection</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Better performance</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Reliable models </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Distraction awareness responses</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a:p>
            <a:pPr lvl="0"/>
            <a:r>
              <a:rPr lang="en-US" sz="1500" dirty="0">
                <a:latin typeface="Times New Roman" panose="02020603050405020304" pitchFamily="18" charset="0"/>
                <a:ea typeface="Cascadia Code" panose="020B0609020000020004" pitchFamily="49" charset="0"/>
                <a:cs typeface="Times New Roman" panose="02020603050405020304" pitchFamily="18" charset="0"/>
              </a:rPr>
              <a:t>Various other user friendly features</a:t>
            </a:r>
            <a:endParaRPr lang="en-IN" sz="1500" dirty="0">
              <a:latin typeface="Times New Roman" panose="02020603050405020304" pitchFamily="18" charset="0"/>
              <a:ea typeface="Cascadia Code" panose="020B0609020000020004" pitchFamily="49" charset="0"/>
              <a:cs typeface="Times New Roman" panose="02020603050405020304" pitchFamily="18" charset="0"/>
            </a:endParaRPr>
          </a:p>
        </p:txBody>
      </p:sp>
    </p:spTree>
    <p:extLst>
      <p:ext uri="{BB962C8B-B14F-4D97-AF65-F5344CB8AC3E}">
        <p14:creationId xmlns:p14="http://schemas.microsoft.com/office/powerpoint/2010/main" val="11514997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3397369" y="1414696"/>
            <a:ext cx="5731510" cy="4317365"/>
          </a:xfrm>
          <a:prstGeom prst="rect">
            <a:avLst/>
          </a:prstGeom>
        </p:spPr>
      </p:pic>
      <p:pic>
        <p:nvPicPr>
          <p:cNvPr id="5" name="Picture 4"/>
          <p:cNvPicPr/>
          <p:nvPr/>
        </p:nvPicPr>
        <p:blipFill>
          <a:blip r:embed="rId3"/>
          <a:stretch>
            <a:fillRect/>
          </a:stretch>
        </p:blipFill>
        <p:spPr>
          <a:xfrm>
            <a:off x="3397369" y="1422315"/>
            <a:ext cx="5731510" cy="4302125"/>
          </a:xfrm>
          <a:prstGeom prst="rect">
            <a:avLst/>
          </a:prstGeom>
        </p:spPr>
      </p:pic>
    </p:spTree>
    <p:extLst>
      <p:ext uri="{BB962C8B-B14F-4D97-AF65-F5344CB8AC3E}">
        <p14:creationId xmlns:p14="http://schemas.microsoft.com/office/powerpoint/2010/main" val="2517599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535172" y="1414696"/>
            <a:ext cx="5731510" cy="4317365"/>
          </a:xfrm>
          <a:prstGeom prst="rect">
            <a:avLst/>
          </a:prstGeom>
        </p:spPr>
      </p:pic>
      <p:pic>
        <p:nvPicPr>
          <p:cNvPr id="5" name="Picture 4"/>
          <p:cNvPicPr/>
          <p:nvPr/>
        </p:nvPicPr>
        <p:blipFill>
          <a:blip r:embed="rId3"/>
          <a:stretch>
            <a:fillRect/>
          </a:stretch>
        </p:blipFill>
        <p:spPr>
          <a:xfrm>
            <a:off x="6460490" y="1429936"/>
            <a:ext cx="5731510" cy="4302125"/>
          </a:xfrm>
          <a:prstGeom prst="rect">
            <a:avLst/>
          </a:prstGeom>
        </p:spPr>
      </p:pic>
    </p:spTree>
    <p:extLst>
      <p:ext uri="{BB962C8B-B14F-4D97-AF65-F5344CB8AC3E}">
        <p14:creationId xmlns:p14="http://schemas.microsoft.com/office/powerpoint/2010/main" val="21328265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3230245" y="1272857"/>
            <a:ext cx="5731510" cy="4312285"/>
          </a:xfrm>
          <a:prstGeom prst="rect">
            <a:avLst/>
          </a:prstGeom>
        </p:spPr>
      </p:pic>
      <p:pic>
        <p:nvPicPr>
          <p:cNvPr id="5" name="Picture 4"/>
          <p:cNvPicPr/>
          <p:nvPr/>
        </p:nvPicPr>
        <p:blipFill>
          <a:blip r:embed="rId3"/>
          <a:stretch>
            <a:fillRect/>
          </a:stretch>
        </p:blipFill>
        <p:spPr>
          <a:xfrm>
            <a:off x="3230245" y="1272857"/>
            <a:ext cx="5731510" cy="4326890"/>
          </a:xfrm>
          <a:prstGeom prst="rect">
            <a:avLst/>
          </a:prstGeom>
        </p:spPr>
      </p:pic>
    </p:spTree>
    <p:extLst>
      <p:ext uri="{BB962C8B-B14F-4D97-AF65-F5344CB8AC3E}">
        <p14:creationId xmlns:p14="http://schemas.microsoft.com/office/powerpoint/2010/main" val="14188874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519129" y="1385152"/>
            <a:ext cx="5731510" cy="4312285"/>
          </a:xfrm>
          <a:prstGeom prst="rect">
            <a:avLst/>
          </a:prstGeom>
        </p:spPr>
      </p:pic>
      <p:pic>
        <p:nvPicPr>
          <p:cNvPr id="5" name="Picture 4"/>
          <p:cNvPicPr/>
          <p:nvPr/>
        </p:nvPicPr>
        <p:blipFill>
          <a:blip r:embed="rId3"/>
          <a:stretch>
            <a:fillRect/>
          </a:stretch>
        </p:blipFill>
        <p:spPr>
          <a:xfrm>
            <a:off x="6460490" y="1385152"/>
            <a:ext cx="5731510" cy="4326890"/>
          </a:xfrm>
          <a:prstGeom prst="rect">
            <a:avLst/>
          </a:prstGeom>
        </p:spPr>
      </p:pic>
    </p:spTree>
    <p:extLst>
      <p:ext uri="{BB962C8B-B14F-4D97-AF65-F5344CB8AC3E}">
        <p14:creationId xmlns:p14="http://schemas.microsoft.com/office/powerpoint/2010/main" val="8575599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stretch>
            <a:fillRect/>
          </a:stretch>
        </p:blipFill>
        <p:spPr>
          <a:xfrm>
            <a:off x="1409350" y="503341"/>
            <a:ext cx="8976221" cy="5129914"/>
          </a:xfrm>
          <a:prstGeom prst="rect">
            <a:avLst/>
          </a:prstGeom>
        </p:spPr>
      </p:pic>
    </p:spTree>
    <p:extLst>
      <p:ext uri="{BB962C8B-B14F-4D97-AF65-F5344CB8AC3E}">
        <p14:creationId xmlns:p14="http://schemas.microsoft.com/office/powerpoint/2010/main" val="6404324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4-04-22 at 09.41.53_bddcc68a">
            <a:hlinkClick r:id="" action="ppaction://media"/>
            <a:extLst>
              <a:ext uri="{FF2B5EF4-FFF2-40B4-BE49-F238E27FC236}">
                <a16:creationId xmlns:a16="http://schemas.microsoft.com/office/drawing/2014/main" id="{9B904C7E-D2E5-A852-4A07-FB20F615F26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1665" y="267229"/>
            <a:ext cx="9636190" cy="5454448"/>
          </a:xfrm>
          <a:prstGeom prst="rect">
            <a:avLst/>
          </a:prstGeom>
        </p:spPr>
      </p:pic>
    </p:spTree>
    <p:extLst>
      <p:ext uri="{BB962C8B-B14F-4D97-AF65-F5344CB8AC3E}">
        <p14:creationId xmlns:p14="http://schemas.microsoft.com/office/powerpoint/2010/main" val="30001305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Ion Boardroom</Template>
  <TotalTime>36</TotalTime>
  <Words>306</Words>
  <Application>Microsoft Office PowerPoint</Application>
  <PresentationFormat>Widescreen</PresentationFormat>
  <Paragraphs>19</Paragraphs>
  <Slides>10</Slides>
  <Notes>0</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Arial Rounded MT Bold</vt:lpstr>
      <vt:lpstr>Bookman Old Style</vt:lpstr>
      <vt:lpstr>Cascadia Code</vt:lpstr>
      <vt:lpstr>Century Gothic</vt:lpstr>
      <vt:lpstr>Garamond</vt:lpstr>
      <vt:lpstr>Times New Roman</vt:lpstr>
      <vt:lpstr>Wingdings 3</vt:lpstr>
      <vt:lpstr>Ion Boardroom</vt:lpstr>
      <vt:lpstr>Organic</vt:lpstr>
      <vt:lpstr>NESC</vt:lpstr>
      <vt:lpstr>Submitted to</vt:lpstr>
      <vt:lpstr>Abstract</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NESC</dc:title>
  <dc:creator>blk1-218</dc:creator>
  <cp:lastModifiedBy>Aman Sinha</cp:lastModifiedBy>
  <cp:revision>9</cp:revision>
  <dcterms:created xsi:type="dcterms:W3CDTF">2024-04-12T05:14:03Z</dcterms:created>
  <dcterms:modified xsi:type="dcterms:W3CDTF">2024-04-22T04:13:27Z</dcterms:modified>
</cp:coreProperties>
</file>

<file path=docProps/thumbnail.jpeg>
</file>